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75EE39F-94B1-4669-B2C1-5C8312F130AD}"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32F7B22-E48C-4410-99C9-C1F98E1A42D0}" type="slidenum">
              <a:rPr lang="ru-RU" smtClean="0"/>
              <a:t>‹#›</a:t>
            </a:fld>
            <a:endParaRPr lang="ru-RU"/>
          </a:p>
        </p:txBody>
      </p:sp>
    </p:spTree>
    <p:extLst>
      <p:ext uri="{BB962C8B-B14F-4D97-AF65-F5344CB8AC3E}">
        <p14:creationId xmlns:p14="http://schemas.microsoft.com/office/powerpoint/2010/main" val="1948201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75EE39F-94B1-4669-B2C1-5C8312F130AD}"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32F7B22-E48C-4410-99C9-C1F98E1A42D0}" type="slidenum">
              <a:rPr lang="ru-RU" smtClean="0"/>
              <a:t>‹#›</a:t>
            </a:fld>
            <a:endParaRPr lang="ru-RU"/>
          </a:p>
        </p:txBody>
      </p:sp>
    </p:spTree>
    <p:extLst>
      <p:ext uri="{BB962C8B-B14F-4D97-AF65-F5344CB8AC3E}">
        <p14:creationId xmlns:p14="http://schemas.microsoft.com/office/powerpoint/2010/main" val="3854533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75EE39F-94B1-4669-B2C1-5C8312F130AD}"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32F7B22-E48C-4410-99C9-C1F98E1A42D0}" type="slidenum">
              <a:rPr lang="ru-RU" smtClean="0"/>
              <a:t>‹#›</a:t>
            </a:fld>
            <a:endParaRPr lang="ru-RU"/>
          </a:p>
        </p:txBody>
      </p:sp>
    </p:spTree>
    <p:extLst>
      <p:ext uri="{BB962C8B-B14F-4D97-AF65-F5344CB8AC3E}">
        <p14:creationId xmlns:p14="http://schemas.microsoft.com/office/powerpoint/2010/main" val="3169884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75EE39F-94B1-4669-B2C1-5C8312F130AD}"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32F7B22-E48C-4410-99C9-C1F98E1A42D0}" type="slidenum">
              <a:rPr lang="ru-RU" smtClean="0"/>
              <a:t>‹#›</a:t>
            </a:fld>
            <a:endParaRPr lang="ru-RU"/>
          </a:p>
        </p:txBody>
      </p:sp>
    </p:spTree>
    <p:extLst>
      <p:ext uri="{BB962C8B-B14F-4D97-AF65-F5344CB8AC3E}">
        <p14:creationId xmlns:p14="http://schemas.microsoft.com/office/powerpoint/2010/main" val="2350299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75EE39F-94B1-4669-B2C1-5C8312F130AD}" type="datetimeFigureOut">
              <a:rPr lang="ru-RU" smtClean="0"/>
              <a:t>17.10.2019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32F7B22-E48C-4410-99C9-C1F98E1A42D0}" type="slidenum">
              <a:rPr lang="ru-RU" smtClean="0"/>
              <a:t>‹#›</a:t>
            </a:fld>
            <a:endParaRPr lang="ru-RU"/>
          </a:p>
        </p:txBody>
      </p:sp>
    </p:spTree>
    <p:extLst>
      <p:ext uri="{BB962C8B-B14F-4D97-AF65-F5344CB8AC3E}">
        <p14:creationId xmlns:p14="http://schemas.microsoft.com/office/powerpoint/2010/main" val="510568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75EE39F-94B1-4669-B2C1-5C8312F130AD}" type="datetimeFigureOut">
              <a:rPr lang="ru-RU" smtClean="0"/>
              <a:t>17.10.2019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32F7B22-E48C-4410-99C9-C1F98E1A42D0}" type="slidenum">
              <a:rPr lang="ru-RU" smtClean="0"/>
              <a:t>‹#›</a:t>
            </a:fld>
            <a:endParaRPr lang="ru-RU"/>
          </a:p>
        </p:txBody>
      </p:sp>
    </p:spTree>
    <p:extLst>
      <p:ext uri="{BB962C8B-B14F-4D97-AF65-F5344CB8AC3E}">
        <p14:creationId xmlns:p14="http://schemas.microsoft.com/office/powerpoint/2010/main" val="3619970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75EE39F-94B1-4669-B2C1-5C8312F130AD}" type="datetimeFigureOut">
              <a:rPr lang="ru-RU" smtClean="0"/>
              <a:t>17.10.2019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32F7B22-E48C-4410-99C9-C1F98E1A42D0}" type="slidenum">
              <a:rPr lang="ru-RU" smtClean="0"/>
              <a:t>‹#›</a:t>
            </a:fld>
            <a:endParaRPr lang="ru-RU"/>
          </a:p>
        </p:txBody>
      </p:sp>
    </p:spTree>
    <p:extLst>
      <p:ext uri="{BB962C8B-B14F-4D97-AF65-F5344CB8AC3E}">
        <p14:creationId xmlns:p14="http://schemas.microsoft.com/office/powerpoint/2010/main" val="962044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75EE39F-94B1-4669-B2C1-5C8312F130AD}"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32F7B22-E48C-4410-99C9-C1F98E1A42D0}" type="slidenum">
              <a:rPr lang="ru-RU" smtClean="0"/>
              <a:t>‹#›</a:t>
            </a:fld>
            <a:endParaRPr lang="ru-RU"/>
          </a:p>
        </p:txBody>
      </p:sp>
    </p:spTree>
    <p:extLst>
      <p:ext uri="{BB962C8B-B14F-4D97-AF65-F5344CB8AC3E}">
        <p14:creationId xmlns:p14="http://schemas.microsoft.com/office/powerpoint/2010/main" val="4076637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75EE39F-94B1-4669-B2C1-5C8312F130AD}"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32F7B22-E48C-4410-99C9-C1F98E1A42D0}" type="slidenum">
              <a:rPr lang="ru-RU" smtClean="0"/>
              <a:t>‹#›</a:t>
            </a:fld>
            <a:endParaRPr lang="ru-RU"/>
          </a:p>
        </p:txBody>
      </p:sp>
    </p:spTree>
    <p:extLst>
      <p:ext uri="{BB962C8B-B14F-4D97-AF65-F5344CB8AC3E}">
        <p14:creationId xmlns:p14="http://schemas.microsoft.com/office/powerpoint/2010/main" val="4200336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75EE39F-94B1-4669-B2C1-5C8312F130AD}"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32F7B22-E48C-4410-99C9-C1F98E1A42D0}" type="slidenum">
              <a:rPr lang="ru-RU" smtClean="0"/>
              <a:t>‹#›</a:t>
            </a:fld>
            <a:endParaRPr lang="ru-RU"/>
          </a:p>
        </p:txBody>
      </p:sp>
    </p:spTree>
    <p:extLst>
      <p:ext uri="{BB962C8B-B14F-4D97-AF65-F5344CB8AC3E}">
        <p14:creationId xmlns:p14="http://schemas.microsoft.com/office/powerpoint/2010/main" val="145249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75EE39F-94B1-4669-B2C1-5C8312F130AD}"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32F7B22-E48C-4410-99C9-C1F98E1A42D0}" type="slidenum">
              <a:rPr lang="ru-RU" smtClean="0"/>
              <a:t>‹#›</a:t>
            </a:fld>
            <a:endParaRPr lang="ru-RU"/>
          </a:p>
        </p:txBody>
      </p:sp>
    </p:spTree>
    <p:extLst>
      <p:ext uri="{BB962C8B-B14F-4D97-AF65-F5344CB8AC3E}">
        <p14:creationId xmlns:p14="http://schemas.microsoft.com/office/powerpoint/2010/main" val="3511783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5EE39F-94B1-4669-B2C1-5C8312F130AD}" type="datetimeFigureOut">
              <a:rPr lang="ru-RU" smtClean="0"/>
              <a:t>17.10.2019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2F7B22-E48C-4410-99C9-C1F98E1A42D0}" type="slidenum">
              <a:rPr lang="ru-RU" smtClean="0"/>
              <a:t>‹#›</a:t>
            </a:fld>
            <a:endParaRPr lang="ru-RU"/>
          </a:p>
        </p:txBody>
      </p:sp>
    </p:spTree>
    <p:extLst>
      <p:ext uri="{BB962C8B-B14F-4D97-AF65-F5344CB8AC3E}">
        <p14:creationId xmlns:p14="http://schemas.microsoft.com/office/powerpoint/2010/main" val="2563305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kk-KZ" altLang="ru-RU" sz="3600" b="1" dirty="0" smtClean="0">
                <a:latin typeface="Times New Roman" panose="02020603050405020304" pitchFamily="18" charset="0"/>
                <a:cs typeface="Times New Roman" panose="02020603050405020304" pitchFamily="18" charset="0"/>
              </a:rPr>
              <a:t>Ғарыштық аппаратура. </a:t>
            </a:r>
            <a:br>
              <a:rPr lang="kk-KZ" altLang="ru-RU" sz="3600" b="1" dirty="0" smtClean="0">
                <a:latin typeface="Times New Roman" panose="02020603050405020304" pitchFamily="18" charset="0"/>
                <a:cs typeface="Times New Roman" panose="02020603050405020304" pitchFamily="18" charset="0"/>
              </a:rPr>
            </a:br>
            <a:r>
              <a:rPr lang="kk-KZ" altLang="ru-RU" sz="3600" b="1" dirty="0" smtClean="0">
                <a:latin typeface="Times New Roman" panose="02020603050405020304" pitchFamily="18" charset="0"/>
                <a:cs typeface="Times New Roman" panose="02020603050405020304" pitchFamily="18" charset="0"/>
              </a:rPr>
              <a:t>Ғарыштық аппаратураның құрамы</a:t>
            </a:r>
            <a:endParaRPr lang="ru-RU" sz="3600" dirty="0"/>
          </a:p>
        </p:txBody>
      </p:sp>
    </p:spTree>
    <p:extLst>
      <p:ext uri="{BB962C8B-B14F-4D97-AF65-F5344CB8AC3E}">
        <p14:creationId xmlns:p14="http://schemas.microsoft.com/office/powerpoint/2010/main" val="1696907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1992313" y="981076"/>
            <a:ext cx="8229600" cy="5173663"/>
          </a:xfrm>
        </p:spPr>
        <p:txBody>
          <a:bodyPr/>
          <a:lstStyle/>
          <a:p>
            <a:pPr marL="0" indent="457200" algn="just">
              <a:spcBef>
                <a:spcPct val="0"/>
              </a:spcBef>
              <a:buNone/>
            </a:pPr>
            <a:r>
              <a:rPr lang="kk-KZ" altLang="ru-RU" sz="2400" dirty="0">
                <a:latin typeface="Times New Roman" panose="02020603050405020304" pitchFamily="18" charset="0"/>
                <a:cs typeface="Times New Roman" panose="02020603050405020304" pitchFamily="18" charset="0"/>
              </a:rPr>
              <a:t>Бұл аппаратураның құрамына келесілер кіреді:</a:t>
            </a:r>
          </a:p>
          <a:p>
            <a:pPr marL="0" indent="457200" algn="just">
              <a:spcBef>
                <a:spcPct val="0"/>
              </a:spcBef>
            </a:pPr>
            <a:r>
              <a:rPr lang="kk-KZ" altLang="ru-RU" sz="2400" dirty="0">
                <a:latin typeface="Times New Roman" panose="02020603050405020304" pitchFamily="18" charset="0"/>
                <a:cs typeface="Times New Roman" panose="02020603050405020304" pitchFamily="18" charset="0"/>
              </a:rPr>
              <a:t>тірек торларын құру және жиілету, сондай ақ карталарды құру үшін қолданатын Р</a:t>
            </a:r>
            <a:r>
              <a:rPr lang="kk-KZ" altLang="ru-RU" sz="2400" baseline="-25000" dirty="0">
                <a:latin typeface="Times New Roman" panose="02020603050405020304" pitchFamily="18" charset="0"/>
                <a:cs typeface="Times New Roman" panose="02020603050405020304" pitchFamily="18" charset="0"/>
              </a:rPr>
              <a:t>1</a:t>
            </a:r>
            <a:r>
              <a:rPr lang="kk-KZ" altLang="ru-RU" sz="2400" dirty="0">
                <a:latin typeface="Times New Roman" panose="02020603050405020304" pitchFamily="18" charset="0"/>
                <a:cs typeface="Times New Roman" panose="02020603050405020304" pitchFamily="18" charset="0"/>
              </a:rPr>
              <a:t> ұсақ масштабты суреттерді алуға мүмкіндік беретін қысқа фокусты кең бұрышты фотокамера;</a:t>
            </a:r>
          </a:p>
          <a:p>
            <a:pPr marL="0" indent="457200" algn="just">
              <a:spcBef>
                <a:spcPct val="0"/>
              </a:spcBef>
            </a:pPr>
            <a:r>
              <a:rPr lang="kk-KZ" altLang="ru-RU" sz="2400" dirty="0">
                <a:latin typeface="Times New Roman" panose="02020603050405020304" pitchFamily="18" charset="0"/>
                <a:cs typeface="Times New Roman" panose="02020603050405020304" pitchFamily="18" charset="0"/>
              </a:rPr>
              <a:t>суреттерді дешифрлеу және фотопландарды құрастыру үшін Р</a:t>
            </a:r>
            <a:r>
              <a:rPr lang="kk-KZ" altLang="ru-RU" sz="2400" baseline="-25000" dirty="0">
                <a:latin typeface="Times New Roman" panose="02020603050405020304" pitchFamily="18" charset="0"/>
                <a:cs typeface="Times New Roman" panose="02020603050405020304" pitchFamily="18" charset="0"/>
              </a:rPr>
              <a:t>2</a:t>
            </a:r>
            <a:r>
              <a:rPr lang="kk-KZ" altLang="ru-RU" sz="2400" dirty="0">
                <a:latin typeface="Times New Roman" panose="02020603050405020304" pitchFamily="18" charset="0"/>
                <a:cs typeface="Times New Roman" panose="02020603050405020304" pitchFamily="18" charset="0"/>
              </a:rPr>
              <a:t>, Р</a:t>
            </a:r>
            <a:r>
              <a:rPr lang="kk-KZ" altLang="ru-RU" sz="2400" baseline="-25000" dirty="0">
                <a:latin typeface="Times New Roman" panose="02020603050405020304" pitchFamily="18" charset="0"/>
                <a:cs typeface="Times New Roman" panose="02020603050405020304" pitchFamily="18" charset="0"/>
              </a:rPr>
              <a:t>3</a:t>
            </a:r>
            <a:r>
              <a:rPr lang="kk-KZ" altLang="ru-RU" sz="2400" dirty="0">
                <a:latin typeface="Times New Roman" panose="02020603050405020304" pitchFamily="18" charset="0"/>
                <a:cs typeface="Times New Roman" panose="02020603050405020304" pitchFamily="18" charset="0"/>
              </a:rPr>
              <a:t>, Р</a:t>
            </a:r>
            <a:r>
              <a:rPr lang="kk-KZ" altLang="ru-RU" sz="2400" baseline="-25000" dirty="0">
                <a:latin typeface="Times New Roman" panose="02020603050405020304" pitchFamily="18" charset="0"/>
                <a:cs typeface="Times New Roman" panose="02020603050405020304" pitchFamily="18" charset="0"/>
              </a:rPr>
              <a:t>4</a:t>
            </a:r>
            <a:r>
              <a:rPr lang="kk-KZ" altLang="ru-RU" sz="2400" dirty="0">
                <a:latin typeface="Times New Roman" panose="02020603050405020304" pitchFamily="18" charset="0"/>
                <a:cs typeface="Times New Roman" panose="02020603050405020304" pitchFamily="18" charset="0"/>
              </a:rPr>
              <a:t> ірі масштабты суреттерді алуға мүмкіндік беретін ұзын фокусты  үш фотокамера;</a:t>
            </a:r>
          </a:p>
          <a:p>
            <a:pPr marL="0" indent="457200" algn="just">
              <a:spcBef>
                <a:spcPct val="0"/>
              </a:spcBef>
            </a:pPr>
            <a:r>
              <a:rPr lang="kk-KZ" altLang="ru-RU" sz="2400" dirty="0">
                <a:latin typeface="Times New Roman" panose="02020603050405020304" pitchFamily="18" charset="0"/>
                <a:cs typeface="Times New Roman" panose="02020603050405020304" pitchFamily="18" charset="0"/>
              </a:rPr>
              <a:t>панорамалық суреттерді алу үшін қолданылатын панарамалық камера;</a:t>
            </a:r>
          </a:p>
          <a:p>
            <a:pPr marL="0" indent="457200" algn="just">
              <a:spcBef>
                <a:spcPct val="0"/>
              </a:spcBef>
            </a:pPr>
            <a:r>
              <a:rPr lang="kk-KZ" altLang="ru-RU" sz="2400" dirty="0">
                <a:latin typeface="Times New Roman" panose="02020603050405020304" pitchFamily="18" charset="0"/>
                <a:cs typeface="Times New Roman" panose="02020603050405020304" pitchFamily="18" charset="0"/>
              </a:rPr>
              <a:t>жұлдызды аспанды суреттеу үшін жұлдызды камера;</a:t>
            </a:r>
          </a:p>
          <a:p>
            <a:pPr marL="0" indent="457200" algn="just">
              <a:spcBef>
                <a:spcPct val="0"/>
              </a:spcBef>
            </a:pPr>
            <a:r>
              <a:rPr lang="kk-KZ" altLang="ru-RU" sz="2400" dirty="0">
                <a:latin typeface="Times New Roman" panose="02020603050405020304" pitchFamily="18" charset="0"/>
                <a:cs typeface="Times New Roman" panose="02020603050405020304" pitchFamily="18" charset="0"/>
              </a:rPr>
              <a:t>горизонт сызығын суреттеу үшін  қолданатын 4 горизонтты камера.</a:t>
            </a:r>
            <a:endParaRPr lang="ru-RU" alt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4072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eaLnBrk="1" hangingPunct="1"/>
            <a:r>
              <a:rPr lang="kk-KZ" altLang="ru-RU" sz="3200" b="1" dirty="0">
                <a:latin typeface="Times New Roman" panose="02020603050405020304" pitchFamily="18" charset="0"/>
                <a:cs typeface="Times New Roman" panose="02020603050405020304" pitchFamily="18" charset="0"/>
              </a:rPr>
              <a:t>Ғарыштық аппаратураның құрамы</a:t>
            </a:r>
            <a:endParaRPr lang="ru-RU" altLang="ru-RU" sz="3200" b="1" dirty="0">
              <a:latin typeface="Times New Roman" panose="02020603050405020304" pitchFamily="18" charset="0"/>
              <a:cs typeface="Times New Roman" panose="02020603050405020304" pitchFamily="18" charset="0"/>
            </a:endParaRPr>
          </a:p>
        </p:txBody>
      </p:sp>
      <p:pic>
        <p:nvPicPr>
          <p:cNvPr id="13315" name="Picture 4" descr="Безымянный"/>
          <p:cNvPicPr>
            <a:picLocks noChangeAspect="1" noChangeArrowheads="1"/>
          </p:cNvPicPr>
          <p:nvPr/>
        </p:nvPicPr>
        <p:blipFill>
          <a:blip r:embed="rId2">
            <a:lum contrast="100000"/>
            <a:grayscl/>
            <a:biLevel thresh="50000"/>
            <a:extLst>
              <a:ext uri="{28A0092B-C50C-407E-A947-70E740481C1C}">
                <a14:useLocalDpi xmlns:a14="http://schemas.microsoft.com/office/drawing/2010/main" val="0"/>
              </a:ext>
            </a:extLst>
          </a:blip>
          <a:srcRect/>
          <a:stretch>
            <a:fillRect/>
          </a:stretch>
        </p:blipFill>
        <p:spPr bwMode="auto">
          <a:xfrm>
            <a:off x="3467893" y="1802757"/>
            <a:ext cx="5256213" cy="454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1891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1981200" y="692151"/>
            <a:ext cx="8229600" cy="5434013"/>
          </a:xfrm>
        </p:spPr>
        <p:txBody>
          <a:bodyPr/>
          <a:lstStyle/>
          <a:p>
            <a:pPr marL="0" indent="457200" algn="just">
              <a:spcBef>
                <a:spcPct val="0"/>
              </a:spcBef>
              <a:buNone/>
            </a:pPr>
            <a:r>
              <a:rPr lang="kk-KZ" altLang="ru-RU" sz="2400">
                <a:latin typeface="Times New Roman" panose="02020603050405020304" pitchFamily="18" charset="0"/>
                <a:cs typeface="Times New Roman" panose="02020603050405020304" pitchFamily="18" charset="0"/>
              </a:rPr>
              <a:t>Барлық камералар бір бірімен байланысқан және синхронды жұмыс істейді. Сондай ақ бір уақыт аралығында  10 сурет алынады. Бұл суреттердің проекция центрлері S нүктесінде орналасқан. Панарамалық камераның көру аясы 180 градустан кем емес.</a:t>
            </a:r>
          </a:p>
          <a:p>
            <a:pPr marL="0" indent="457200" algn="just">
              <a:spcBef>
                <a:spcPct val="0"/>
              </a:spcBef>
              <a:buNone/>
            </a:pPr>
            <a:r>
              <a:rPr lang="kk-KZ" altLang="ru-RU" sz="2400">
                <a:latin typeface="Times New Roman" panose="02020603050405020304" pitchFamily="18" charset="0"/>
                <a:cs typeface="Times New Roman" panose="02020603050405020304" pitchFamily="18" charset="0"/>
              </a:rPr>
              <a:t>Панарамалық суреттер жоғары көрсету қабылеттілігімен  ерекшелінеді.  Сондықтан оларды дешифрлеуге қолдануға болады. Бірақ панарамалық суреттердің масштабы бейненің центрінен горизонт сызығына қарай тез кішірейеді. Сондықтан дешифрлеу үшін панарамалық суреттердің тек қана  орталық бөлігі қолданылады. </a:t>
            </a:r>
            <a:endParaRPr lang="ru-RU" altLang="ru-RU"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0454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idx="1"/>
          </p:nvPr>
        </p:nvSpPr>
        <p:spPr>
          <a:xfrm>
            <a:off x="1981200" y="692151"/>
            <a:ext cx="8229600" cy="5434013"/>
          </a:xfrm>
        </p:spPr>
        <p:txBody>
          <a:bodyPr/>
          <a:lstStyle/>
          <a:p>
            <a:pPr marL="0" indent="0" algn="just">
              <a:lnSpc>
                <a:spcPct val="80000"/>
              </a:lnSpc>
              <a:buNone/>
            </a:pPr>
            <a:r>
              <a:rPr lang="ru-RU" altLang="ru-RU"/>
              <a:t>          </a:t>
            </a:r>
            <a:r>
              <a:rPr lang="ru-RU" altLang="ru-RU">
                <a:latin typeface="Times New Roman" panose="02020603050405020304" pitchFamily="18" charset="0"/>
                <a:cs typeface="Times New Roman" panose="02020603050405020304" pitchFamily="18" charset="0"/>
              </a:rPr>
              <a:t>Панарамалық суреттерді өлшеу мақсатында қолдануға болады. Бірақ бұл жағдайда экспозициялау уақытында носительдің жылжу нәтижесінде панарамалық суреттердің проекция орталығы бір орында болмайтынын ескеру қажет. Түсіру бағытына параллель болатын панарамалық суреттің әр бір элементарлы сызығына өз проекция орталығы және суреттерді бағыттаудың бұрыштық элементтері сәйкесінше келеді. Жұлдызды және горизонтты суреттер ұсақ масштабты суреттердің бағыттаудың бұрыштық элементтерін анықтау үшін қажетті. Суреттерді бағыттаудың сызықтық элементтері орбиталарды өлшеу нәтижесінде анықталады.</a:t>
            </a:r>
            <a:r>
              <a:rPr lang="ru-RU" altLang="ru-RU"/>
              <a:t> </a:t>
            </a:r>
          </a:p>
        </p:txBody>
      </p:sp>
    </p:spTree>
    <p:extLst>
      <p:ext uri="{BB962C8B-B14F-4D97-AF65-F5344CB8AC3E}">
        <p14:creationId xmlns:p14="http://schemas.microsoft.com/office/powerpoint/2010/main" val="65743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a:xfrm>
            <a:off x="1981200" y="476251"/>
            <a:ext cx="8229600" cy="5649913"/>
          </a:xfrm>
        </p:spPr>
        <p:txBody>
          <a:bodyPr/>
          <a:lstStyle/>
          <a:p>
            <a:pPr marL="0" indent="0" algn="just">
              <a:buNone/>
            </a:pPr>
            <a:r>
              <a:rPr lang="ru-RU" altLang="ru-RU" sz="2400"/>
              <a:t>       </a:t>
            </a:r>
            <a:r>
              <a:rPr lang="ru-RU" altLang="ru-RU" sz="2400">
                <a:latin typeface="Times New Roman" panose="02020603050405020304" pitchFamily="18" charset="0"/>
                <a:cs typeface="Times New Roman" panose="02020603050405020304" pitchFamily="18" charset="0"/>
              </a:rPr>
              <a:t>Түсіріс аспабынан қабылданатын толқын ұзындығының жұмыс диапазоны микрометр бөлігінен (көрінетін оптикалық сәуле) метрге (радиотолқындар) дейін құрайды. Зондтаудың</a:t>
            </a:r>
            <a:r>
              <a:rPr lang="ru-RU" altLang="ru-RU" sz="2400" b="1">
                <a:latin typeface="Times New Roman" panose="02020603050405020304" pitchFamily="18" charset="0"/>
                <a:cs typeface="Times New Roman" panose="02020603050405020304" pitchFamily="18" charset="0"/>
              </a:rPr>
              <a:t> пассивті әдісі</a:t>
            </a:r>
            <a:r>
              <a:rPr lang="ru-RU" altLang="ru-RU" sz="2400">
                <a:latin typeface="Times New Roman" panose="02020603050405020304" pitchFamily="18" charset="0"/>
                <a:cs typeface="Times New Roman" panose="02020603050405020304" pitchFamily="18" charset="0"/>
              </a:rPr>
              <a:t> Жер бетіне күннің белсенділігіне себепті обьектілердің табиғи сәулелену немесе екіншілік жылулық сәулеленуін қолдануға негізделген. Ал </a:t>
            </a:r>
            <a:r>
              <a:rPr lang="ru-RU" altLang="ru-RU" sz="2400" b="1">
                <a:latin typeface="Times New Roman" panose="02020603050405020304" pitchFamily="18" charset="0"/>
                <a:cs typeface="Times New Roman" panose="02020603050405020304" pitchFamily="18" charset="0"/>
              </a:rPr>
              <a:t>активі әдіс</a:t>
            </a:r>
            <a:r>
              <a:rPr lang="ru-RU" altLang="ru-RU" sz="2400">
                <a:latin typeface="Times New Roman" panose="02020603050405020304" pitchFamily="18" charset="0"/>
                <a:cs typeface="Times New Roman" panose="02020603050405020304" pitchFamily="18" charset="0"/>
              </a:rPr>
              <a:t> – бұл жасанды қайнар көзден бағытталған әрекет. Ол обьектілердің мәжбүрлі сәулеленуін колданады. Ғарыштық аппараттан алынған Жерді қашықтықтан зондтаудың берілгендері үлкен дәрежеде атмосфераның мөлдірлілігімен сипатталады. Сондықтан ғарыштық аппаратта әртүрлі диапазонда электромагниттік сәулеленуді тіркейтін көпканалды пассивті және активті (белсенді) құрылғылар қолданылады.</a:t>
            </a:r>
          </a:p>
        </p:txBody>
      </p:sp>
    </p:spTree>
    <p:extLst>
      <p:ext uri="{BB962C8B-B14F-4D97-AF65-F5344CB8AC3E}">
        <p14:creationId xmlns:p14="http://schemas.microsoft.com/office/powerpoint/2010/main" val="227985536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313</Words>
  <Application>Microsoft Office PowerPoint</Application>
  <PresentationFormat>Широкоэкранный</PresentationFormat>
  <Paragraphs>12</Paragraphs>
  <Slides>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vt:i4>
      </vt:variant>
    </vt:vector>
  </HeadingPairs>
  <TitlesOfParts>
    <vt:vector size="11" baseType="lpstr">
      <vt:lpstr>Arial</vt:lpstr>
      <vt:lpstr>Calibri</vt:lpstr>
      <vt:lpstr>Calibri Light</vt:lpstr>
      <vt:lpstr>Times New Roman</vt:lpstr>
      <vt:lpstr>Тема Office</vt:lpstr>
      <vt:lpstr>Ғарыштық аппаратура.  Ғарыштық аппаратураның құрамы</vt:lpstr>
      <vt:lpstr>Презентация PowerPoint</vt:lpstr>
      <vt:lpstr>Ғарыштық аппаратураның құрамы</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Ғарыштық аппаратура.  Ғарыштық аппаратураның құрамы</dc:title>
  <dc:creator>Маржан Рахымбердина(Заведующий кафдрой ГКиК)</dc:creator>
  <cp:lastModifiedBy>Маржан Рахымбердина(Заведующий кафдрой ГКиК)</cp:lastModifiedBy>
  <cp:revision>1</cp:revision>
  <dcterms:created xsi:type="dcterms:W3CDTF">2019-10-17T13:13:46Z</dcterms:created>
  <dcterms:modified xsi:type="dcterms:W3CDTF">2019-10-17T13:13:58Z</dcterms:modified>
</cp:coreProperties>
</file>